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4" r:id="rId2"/>
  </p:sldMasterIdLst>
  <p:sldIdLst>
    <p:sldId id="256" r:id="rId3"/>
    <p:sldId id="257" r:id="rId4"/>
    <p:sldId id="258" r:id="rId5"/>
    <p:sldId id="261" r:id="rId6"/>
    <p:sldId id="281" r:id="rId7"/>
    <p:sldId id="282" r:id="rId8"/>
    <p:sldId id="283" r:id="rId9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732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FD4C-001C-4A37-91E6-2417281A15A5}" type="datetimeFigureOut">
              <a:rPr lang="fr-FR" smtClean="0"/>
              <a:t>16/03/2016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DC7F-61D7-4CD2-AC2E-B8ACE69EC7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0372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FD4C-001C-4A37-91E6-2417281A15A5}" type="datetimeFigureOut">
              <a:rPr lang="fr-FR" smtClean="0"/>
              <a:t>16/03/2016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DC7F-61D7-4CD2-AC2E-B8ACE69EC7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8885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FD4C-001C-4A37-91E6-2417281A15A5}" type="datetimeFigureOut">
              <a:rPr lang="fr-FR" smtClean="0"/>
              <a:t>16/03/2016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DC7F-61D7-4CD2-AC2E-B8ACE69EC7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00066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FD4C-001C-4A37-91E6-2417281A15A5}" type="datetimeFigureOut">
              <a:rPr lang="fr-FR" smtClean="0"/>
              <a:t>16/03/2016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DC7F-61D7-4CD2-AC2E-B8ACE69EC7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08597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FD4C-001C-4A37-91E6-2417281A15A5}" type="datetimeFigureOut">
              <a:rPr lang="fr-FR" smtClean="0"/>
              <a:t>16/03/2016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DC7F-61D7-4CD2-AC2E-B8ACE69EC7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26422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FD4C-001C-4A37-91E6-2417281A15A5}" type="datetimeFigureOut">
              <a:rPr lang="fr-FR" smtClean="0"/>
              <a:t>16/03/2016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DC7F-61D7-4CD2-AC2E-B8ACE69EC7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8140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FD4C-001C-4A37-91E6-2417281A15A5}" type="datetimeFigureOut">
              <a:rPr lang="fr-FR" smtClean="0"/>
              <a:t>16/03/2016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DC7F-61D7-4CD2-AC2E-B8ACE69EC7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6469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FD4C-001C-4A37-91E6-2417281A15A5}" type="datetimeFigureOut">
              <a:rPr lang="fr-FR" smtClean="0"/>
              <a:t>16/03/2016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DC7F-61D7-4CD2-AC2E-B8ACE69EC7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36480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FD4C-001C-4A37-91E6-2417281A15A5}" type="datetimeFigureOut">
              <a:rPr lang="fr-FR" smtClean="0"/>
              <a:t>16/03/2016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DC7F-61D7-4CD2-AC2E-B8ACE69EC7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0909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FD4C-001C-4A37-91E6-2417281A15A5}" type="datetimeFigureOut">
              <a:rPr lang="fr-FR" smtClean="0"/>
              <a:t>16/03/2016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DC7F-61D7-4CD2-AC2E-B8ACE69EC759}" type="slidenum">
              <a:rPr lang="fr-FR" smtClean="0"/>
              <a:t>‹N°›</a:t>
            </a:fld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852976"/>
            <a:ext cx="1398843" cy="905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84576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FD4C-001C-4A37-91E6-2417281A15A5}" type="datetimeFigureOut">
              <a:rPr lang="fr-FR" smtClean="0"/>
              <a:t>16/03/2016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DC7F-61D7-4CD2-AC2E-B8ACE69EC7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9883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FD4C-001C-4A37-91E6-2417281A15A5}" type="datetimeFigureOut">
              <a:rPr lang="fr-FR" smtClean="0"/>
              <a:t>16/03/2016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DC7F-61D7-4CD2-AC2E-B8ACE69EC7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31570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FD4C-001C-4A37-91E6-2417281A15A5}" type="datetimeFigureOut">
              <a:rPr lang="fr-FR" smtClean="0"/>
              <a:t>16/03/2016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DC7F-61D7-4CD2-AC2E-B8ACE69EC7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58285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FD4C-001C-4A37-91E6-2417281A15A5}" type="datetimeFigureOut">
              <a:rPr lang="fr-FR" smtClean="0"/>
              <a:t>16/03/2016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DC7F-61D7-4CD2-AC2E-B8ACE69EC7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76301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FD4C-001C-4A37-91E6-2417281A15A5}" type="datetimeFigureOut">
              <a:rPr lang="fr-FR" smtClean="0"/>
              <a:t>16/03/2016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DC7F-61D7-4CD2-AC2E-B8ACE69EC7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93346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FD4C-001C-4A37-91E6-2417281A15A5}" type="datetimeFigureOut">
              <a:rPr lang="fr-FR" smtClean="0"/>
              <a:t>16/03/2016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DC7F-61D7-4CD2-AC2E-B8ACE69EC7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2995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FD4C-001C-4A37-91E6-2417281A15A5}" type="datetimeFigureOut">
              <a:rPr lang="fr-FR" smtClean="0"/>
              <a:t>16/03/2016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DC7F-61D7-4CD2-AC2E-B8ACE69EC7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11928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FD4C-001C-4A37-91E6-2417281A15A5}" type="datetimeFigureOut">
              <a:rPr lang="fr-FR" smtClean="0"/>
              <a:t>16/03/2016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DC7F-61D7-4CD2-AC2E-B8ACE69EC7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22381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FD4C-001C-4A37-91E6-2417281A15A5}" type="datetimeFigureOut">
              <a:rPr lang="fr-FR" smtClean="0"/>
              <a:t>16/03/2016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DC7F-61D7-4CD2-AC2E-B8ACE69EC7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50284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FD4C-001C-4A37-91E6-2417281A15A5}" type="datetimeFigureOut">
              <a:rPr lang="fr-FR" smtClean="0"/>
              <a:t>16/03/2016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DC7F-61D7-4CD2-AC2E-B8ACE69EC7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62892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FD4C-001C-4A37-91E6-2417281A15A5}" type="datetimeFigureOut">
              <a:rPr lang="fr-FR" smtClean="0"/>
              <a:t>16/03/2016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DC7F-61D7-4CD2-AC2E-B8ACE69EC7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18267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FD4C-001C-4A37-91E6-2417281A15A5}" type="datetimeFigureOut">
              <a:rPr lang="fr-FR" smtClean="0"/>
              <a:t>16/03/2016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DC7F-61D7-4CD2-AC2E-B8ACE69EC7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2173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FD4C-001C-4A37-91E6-2417281A15A5}" type="datetimeFigureOut">
              <a:rPr lang="fr-FR" smtClean="0"/>
              <a:t>16/03/2016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DC7F-61D7-4CD2-AC2E-B8ACE69EC759}" type="slidenum">
              <a:rPr lang="fr-FR" smtClean="0"/>
              <a:t>‹N°›</a:t>
            </a:fld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852976"/>
            <a:ext cx="1398843" cy="905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68841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FD4C-001C-4A37-91E6-2417281A15A5}" type="datetimeFigureOut">
              <a:rPr lang="fr-FR" smtClean="0"/>
              <a:t>16/03/2016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DC7F-61D7-4CD2-AC2E-B8ACE69EC7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0858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FD4C-001C-4A37-91E6-2417281A15A5}" type="datetimeFigureOut">
              <a:rPr lang="fr-FR" smtClean="0"/>
              <a:t>16/03/2016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DC7F-61D7-4CD2-AC2E-B8ACE69EC7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9368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FD4C-001C-4A37-91E6-2417281A15A5}" type="datetimeFigureOut">
              <a:rPr lang="fr-FR" smtClean="0"/>
              <a:t>16/03/2016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DC7F-61D7-4CD2-AC2E-B8ACE69EC7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9834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FD4C-001C-4A37-91E6-2417281A15A5}" type="datetimeFigureOut">
              <a:rPr lang="fr-FR" smtClean="0"/>
              <a:t>16/03/2016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DC7F-61D7-4CD2-AC2E-B8ACE69EC7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6455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FD4C-001C-4A37-91E6-2417281A15A5}" type="datetimeFigureOut">
              <a:rPr lang="fr-FR" smtClean="0"/>
              <a:t>16/03/2016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DC7F-61D7-4CD2-AC2E-B8ACE69EC7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6809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FD4C-001C-4A37-91E6-2417281A15A5}" type="datetimeFigureOut">
              <a:rPr lang="fr-FR" smtClean="0"/>
              <a:t>16/03/2016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DC7F-61D7-4CD2-AC2E-B8ACE69EC7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5185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FD4C-001C-4A37-91E6-2417281A15A5}" type="datetimeFigureOut">
              <a:rPr lang="fr-FR" smtClean="0"/>
              <a:t>16/03/2016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DC7F-61D7-4CD2-AC2E-B8ACE69EC7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7530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17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fr-FR" dirty="0" smtClean="0"/>
          </a:p>
          <a:p>
            <a:pPr lvl="0"/>
            <a:endParaRPr lang="fr-FR" dirty="0" smtClean="0"/>
          </a:p>
          <a:p>
            <a:pPr lvl="0"/>
            <a:r>
              <a:rPr lang="fr-FR" dirty="0" smtClean="0"/>
              <a:t>Programme « entrepreneuriat innovant et </a:t>
            </a:r>
            <a:r>
              <a:rPr lang="fr-FR" dirty="0" err="1" smtClean="0"/>
              <a:t>multipartenarial</a:t>
            </a:r>
            <a:r>
              <a:rPr lang="fr-FR" dirty="0" smtClean="0"/>
              <a:t>  au sein des territoires» </a:t>
            </a:r>
          </a:p>
          <a:p>
            <a:pPr lvl="0"/>
            <a:endParaRPr lang="fr-FR" dirty="0" smtClean="0"/>
          </a:p>
          <a:p>
            <a:pPr lvl="0"/>
            <a:endParaRPr lang="fr-FR" dirty="0" smtClean="0"/>
          </a:p>
          <a:p>
            <a:pPr lvl="0"/>
            <a:r>
              <a:rPr lang="fr-FR" dirty="0" smtClean="0"/>
              <a:t>					</a:t>
            </a:r>
            <a:r>
              <a:rPr lang="fr-FR" dirty="0" err="1" smtClean="0"/>
              <a:t>Copil</a:t>
            </a:r>
            <a:r>
              <a:rPr lang="fr-FR" dirty="0" smtClean="0"/>
              <a:t> du14.01.2016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CFD4C-001C-4A37-91E6-2417281A15A5}" type="datetimeFigureOut">
              <a:rPr lang="fr-FR" smtClean="0"/>
              <a:t>16/03/2016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6DC7F-61D7-4CD2-AC2E-B8ACE69EC759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949280"/>
            <a:ext cx="1224136" cy="792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 8" descr="Mairie-conseils"/>
          <p:cNvPicPr/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1520190" cy="2552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9043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49" r:id="rId2"/>
    <p:sldLayoutId id="2147483660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1" r:id="rId14"/>
    <p:sldLayoutId id="2147483662" r:id="rId1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Wingdings" panose="05000000000000000000" pitchFamily="2" charset="2"/>
        <a:buNone/>
        <a:defRPr sz="3200" b="1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fr-FR" dirty="0" smtClean="0"/>
          </a:p>
          <a:p>
            <a:pPr lvl="0"/>
            <a:endParaRPr lang="fr-FR" dirty="0" smtClean="0"/>
          </a:p>
          <a:p>
            <a:pPr lvl="0"/>
            <a:r>
              <a:rPr lang="fr-FR" dirty="0" smtClean="0"/>
              <a:t>Programme « entrepreneuriat innovant et </a:t>
            </a:r>
            <a:r>
              <a:rPr lang="fr-FR" dirty="0" err="1" smtClean="0"/>
              <a:t>multipartenarial</a:t>
            </a:r>
            <a:r>
              <a:rPr lang="fr-FR" dirty="0" smtClean="0"/>
              <a:t>  au sein des territoires» </a:t>
            </a:r>
          </a:p>
          <a:p>
            <a:pPr lvl="0"/>
            <a:endParaRPr lang="fr-FR" dirty="0" smtClean="0"/>
          </a:p>
          <a:p>
            <a:pPr lvl="0"/>
            <a:endParaRPr lang="fr-FR" dirty="0" smtClean="0"/>
          </a:p>
          <a:p>
            <a:pPr lvl="0"/>
            <a:r>
              <a:rPr lang="fr-FR" dirty="0" smtClean="0"/>
              <a:t>					</a:t>
            </a:r>
            <a:r>
              <a:rPr lang="fr-FR" dirty="0" err="1" smtClean="0"/>
              <a:t>Copil</a:t>
            </a:r>
            <a:r>
              <a:rPr lang="fr-FR" dirty="0" smtClean="0"/>
              <a:t> du14.01.2016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CFD4C-001C-4A37-91E6-2417281A15A5}" type="datetimeFigureOut">
              <a:rPr lang="fr-FR" smtClean="0"/>
              <a:t>16/03/2016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6DC7F-61D7-4CD2-AC2E-B8ACE69EC759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949280"/>
            <a:ext cx="1224136" cy="792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 8" descr="Mairie-conseils"/>
          <p:cNvPicPr/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1520190" cy="2552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5731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  <p:sldLayoutId id="2147483678" r:id="rId14"/>
    <p:sldLayoutId id="2147483679" r:id="rId1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Wingdings" panose="05000000000000000000" pitchFamily="2" charset="2"/>
        <a:buNone/>
        <a:defRPr sz="3200" b="1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2800" b="1" i="1" dirty="0">
                <a:latin typeface="+mn-lt"/>
              </a:rPr>
              <a:t>Comment renouveler les modes d’intervention en faveur du développement économique </a:t>
            </a:r>
            <a:r>
              <a:rPr lang="fr-FR" sz="2800" b="1" i="1" dirty="0" smtClean="0">
                <a:latin typeface="+mn-lt"/>
              </a:rPr>
              <a:t>territorial?  </a:t>
            </a:r>
            <a:endParaRPr lang="fr-FR" sz="2800" b="1" dirty="0">
              <a:latin typeface="+mn-lt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87624" y="3861048"/>
            <a:ext cx="7160840" cy="1752600"/>
          </a:xfrm>
        </p:spPr>
        <p:txBody>
          <a:bodyPr/>
          <a:lstStyle/>
          <a:p>
            <a:pPr algn="r"/>
            <a:endParaRPr lang="fr-FR" dirty="0" smtClean="0"/>
          </a:p>
          <a:p>
            <a:pPr algn="r"/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Vizille, le 15 mars 2016</a:t>
            </a:r>
            <a:endParaRPr lang="fr-FR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6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43608" y="692696"/>
            <a:ext cx="7772400" cy="1470025"/>
          </a:xfrm>
        </p:spPr>
        <p:txBody>
          <a:bodyPr/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31640" y="1772816"/>
            <a:ext cx="6400800" cy="2400672"/>
          </a:xfrm>
        </p:spPr>
        <p:txBody>
          <a:bodyPr>
            <a:normAutofit/>
          </a:bodyPr>
          <a:lstStyle/>
          <a:p>
            <a:pPr lvl="0" algn="l"/>
            <a:endParaRPr lang="fr-FR" sz="2800" dirty="0" smtClean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endParaRPr lang="fr-FR" sz="11200" dirty="0" smtClean="0"/>
          </a:p>
          <a:p>
            <a:endParaRPr lang="fr-FR" dirty="0"/>
          </a:p>
        </p:txBody>
      </p:sp>
      <p:pic>
        <p:nvPicPr>
          <p:cNvPr id="1026" name="Picture 2" descr="http://www.les-crises.fr/images/0300-monnaies/0315-obligations-bce/03-croissance-france-decenni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412776"/>
            <a:ext cx="6531698" cy="4392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us-titre 2"/>
          <p:cNvSpPr txBox="1">
            <a:spLocks/>
          </p:cNvSpPr>
          <p:nvPr/>
        </p:nvSpPr>
        <p:spPr>
          <a:xfrm>
            <a:off x="611560" y="692696"/>
            <a:ext cx="8064896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None/>
              <a:defRPr sz="3200" b="1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dirty="0" smtClean="0"/>
              <a:t>Le contexte macroéconomique</a:t>
            </a:r>
          </a:p>
        </p:txBody>
      </p:sp>
    </p:spTree>
    <p:extLst>
      <p:ext uri="{BB962C8B-B14F-4D97-AF65-F5344CB8AC3E}">
        <p14:creationId xmlns:p14="http://schemas.microsoft.com/office/powerpoint/2010/main" val="349000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7544" y="1196752"/>
            <a:ext cx="7772400" cy="1470025"/>
          </a:xfrm>
        </p:spPr>
        <p:txBody>
          <a:bodyPr>
            <a:normAutofit fontScale="90000"/>
          </a:bodyPr>
          <a:lstStyle/>
          <a:p>
            <a:pPr lvl="0" algn="l"/>
            <a:r>
              <a:rPr lang="fr-FR" sz="9600" b="1" dirty="0"/>
              <a:t/>
            </a:r>
            <a:br>
              <a:rPr lang="fr-FR" sz="9600" b="1" dirty="0"/>
            </a:b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11560" y="692696"/>
            <a:ext cx="8064896" cy="2160240"/>
          </a:xfrm>
        </p:spPr>
        <p:txBody>
          <a:bodyPr>
            <a:normAutofit fontScale="25000" lnSpcReduction="20000"/>
          </a:bodyPr>
          <a:lstStyle/>
          <a:p>
            <a:endParaRPr lang="fr-FR" sz="2800" dirty="0" smtClean="0"/>
          </a:p>
          <a:p>
            <a:r>
              <a:rPr lang="fr-FR" sz="12800" dirty="0" smtClean="0">
                <a:solidFill>
                  <a:schemeClr val="tx1"/>
                </a:solidFill>
              </a:rPr>
              <a:t>Les constats</a:t>
            </a:r>
          </a:p>
          <a:p>
            <a:endParaRPr lang="fr-FR" sz="28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fr-FR" sz="112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11200" dirty="0" smtClean="0"/>
              <a:t>Le développement économique ne se décrète pas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11200" dirty="0" smtClean="0"/>
              <a:t>Le modèle de la planification du développement économique  ne fonctionne plus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11200" dirty="0" smtClean="0"/>
              <a:t>Le modèle de la zone d’activités , seul, est devenu inadapté voire inopérant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fr-FR" sz="11200" dirty="0" smtClean="0"/>
          </a:p>
          <a:p>
            <a:pPr algn="l"/>
            <a:r>
              <a:rPr lang="fr-FR" sz="11200" dirty="0" smtClean="0"/>
              <a:t>=&gt; Pourtant c’est encore le modèle d’intervention dominant </a:t>
            </a:r>
            <a:endParaRPr lang="fr-FR" sz="11200" dirty="0"/>
          </a:p>
        </p:txBody>
      </p:sp>
    </p:spTree>
    <p:extLst>
      <p:ext uri="{BB962C8B-B14F-4D97-AF65-F5344CB8AC3E}">
        <p14:creationId xmlns:p14="http://schemas.microsoft.com/office/powerpoint/2010/main" val="429260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7544" y="1196752"/>
            <a:ext cx="7772400" cy="1470025"/>
          </a:xfrm>
        </p:spPr>
        <p:txBody>
          <a:bodyPr>
            <a:normAutofit fontScale="90000"/>
          </a:bodyPr>
          <a:lstStyle/>
          <a:p>
            <a:pPr lvl="0" algn="l"/>
            <a:r>
              <a:rPr lang="fr-FR" sz="9600" b="1" dirty="0"/>
              <a:t/>
            </a:r>
            <a:br>
              <a:rPr lang="fr-FR" sz="9600" b="1" dirty="0"/>
            </a:b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67544" y="692696"/>
            <a:ext cx="8064896" cy="5400600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tx1"/>
                </a:solidFill>
              </a:rPr>
              <a:t>Changer de regard</a:t>
            </a:r>
            <a:endParaRPr lang="fr-FR" dirty="0">
              <a:solidFill>
                <a:schemeClr val="tx1"/>
              </a:solidFill>
            </a:endParaRPr>
          </a:p>
          <a:p>
            <a:r>
              <a:rPr lang="fr-FR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Valoriser les ressources spécifiques des territoires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endParaRPr lang="fr-FR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 algn="l">
              <a:buAutoNum type="arabicPeriod"/>
            </a:pPr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Tous les territoires recèlent de ressources à valoriser, matérielles et immatérielles</a:t>
            </a:r>
          </a:p>
          <a:p>
            <a:pPr marL="457200" indent="-457200" algn="l">
              <a:buAutoNum type="arabicPeriod"/>
            </a:pPr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Les ressources sont souvent des délaissés, des non dits</a:t>
            </a:r>
          </a:p>
          <a:p>
            <a:pPr marL="457200" indent="-457200" algn="l">
              <a:buAutoNum type="arabicPeriod"/>
            </a:pPr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Elles sont à rechercher dans les représentations collectives</a:t>
            </a:r>
          </a:p>
          <a:p>
            <a:pPr marL="457200" indent="-457200" algn="l">
              <a:buAutoNum type="arabicPeriod"/>
            </a:pPr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Elles sont révélées par la mobilisation de collectifs d’acteurs</a:t>
            </a:r>
            <a:endParaRPr lang="fr-FR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21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7544" y="1196752"/>
            <a:ext cx="7772400" cy="1470025"/>
          </a:xfrm>
        </p:spPr>
        <p:txBody>
          <a:bodyPr>
            <a:normAutofit fontScale="90000"/>
          </a:bodyPr>
          <a:lstStyle/>
          <a:p>
            <a:pPr lvl="0" algn="l"/>
            <a:r>
              <a:rPr lang="fr-FR" sz="9600" b="1" dirty="0"/>
              <a:t/>
            </a:r>
            <a:br>
              <a:rPr lang="fr-FR" sz="9600" b="1" dirty="0"/>
            </a:b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67544" y="692696"/>
            <a:ext cx="8064896" cy="5400600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tx1"/>
                </a:solidFill>
              </a:rPr>
              <a:t>Renouveler les approches</a:t>
            </a:r>
            <a:endParaRPr lang="fr-FR" dirty="0">
              <a:solidFill>
                <a:schemeClr val="tx1"/>
              </a:solidFill>
            </a:endParaRPr>
          </a:p>
          <a:p>
            <a:r>
              <a:rPr lang="fr-FR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 la gestion de dispositifs , à des logiques de </a:t>
            </a:r>
            <a:r>
              <a:rPr lang="fr-FR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</a:t>
            </a:r>
            <a:r>
              <a:rPr lang="fr-F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-constructions de solutions</a:t>
            </a:r>
          </a:p>
          <a:p>
            <a:pPr lvl="0" algn="l"/>
            <a:endParaRPr lang="fr-FR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 algn="l"/>
            <a:r>
              <a:rPr lang="fr-F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Pour </a:t>
            </a:r>
            <a:r>
              <a:rPr lang="fr-F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les collectivités locales </a:t>
            </a:r>
            <a:r>
              <a:rPr lang="fr-F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c’ </a:t>
            </a:r>
            <a:r>
              <a:rPr lang="fr-F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est :</a:t>
            </a:r>
          </a:p>
          <a:p>
            <a:pPr lvl="0" algn="l"/>
            <a:endParaRPr lang="fr-F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 algn="l">
              <a:buAutoNum type="arabicPeriod"/>
            </a:pPr>
            <a:r>
              <a:rPr lang="fr-F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 changement de posture : de pourvoyeur de ressources à celle d’accompagnateur, facilitateur, catalyseur des initiatives entrepreneuriales</a:t>
            </a:r>
          </a:p>
          <a:p>
            <a:pPr marL="457200" indent="-457200" algn="l">
              <a:buAutoNum type="arabicPeriod"/>
            </a:pPr>
            <a:r>
              <a:rPr lang="fr-F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 changement de culture : de la représentation </a:t>
            </a: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fr-F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administration à celle de l’animation de projet </a:t>
            </a:r>
          </a:p>
          <a:p>
            <a:pPr marL="457200" indent="-457200" algn="l">
              <a:buAutoNum type="arabicPeriod"/>
            </a:pPr>
            <a:r>
              <a:rPr lang="fr-F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 changement de pratique : moins d’instruction de dossiers, plus de terrain et de dialogue avec les acteurs économiques</a:t>
            </a:r>
          </a:p>
        </p:txBody>
      </p:sp>
    </p:spTree>
    <p:extLst>
      <p:ext uri="{BB962C8B-B14F-4D97-AF65-F5344CB8AC3E}">
        <p14:creationId xmlns:p14="http://schemas.microsoft.com/office/powerpoint/2010/main" val="379907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7544" y="1196752"/>
            <a:ext cx="7772400" cy="1470025"/>
          </a:xfrm>
        </p:spPr>
        <p:txBody>
          <a:bodyPr>
            <a:normAutofit fontScale="90000"/>
          </a:bodyPr>
          <a:lstStyle/>
          <a:p>
            <a:pPr lvl="0" algn="l"/>
            <a:r>
              <a:rPr lang="fr-FR" sz="9600" b="1" dirty="0"/>
              <a:t/>
            </a:r>
            <a:br>
              <a:rPr lang="fr-FR" sz="9600" b="1" dirty="0"/>
            </a:b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67544" y="692696"/>
            <a:ext cx="8064896" cy="5400600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tx1"/>
                </a:solidFill>
              </a:rPr>
              <a:t>Renouveler les approches</a:t>
            </a:r>
            <a:endParaRPr lang="fr-FR" dirty="0">
              <a:solidFill>
                <a:schemeClr val="tx1"/>
              </a:solidFill>
            </a:endParaRPr>
          </a:p>
          <a:p>
            <a:r>
              <a:rPr lang="fr-FR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 développement plus territorialisé, </a:t>
            </a:r>
            <a:r>
              <a:rPr lang="fr-FR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</a:t>
            </a:r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-construit, assis sur les ressources locales , n’est pas synonyme de développement autarcique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endParaRPr lang="fr-FR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lvl="0" indent="-457200" algn="l">
              <a:buFont typeface="+mj-lt"/>
              <a:buAutoNum type="arabicPeriod"/>
            </a:pPr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Le territoire n’est pas un isolat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Les ressources sont parfois à rechercher à l’extérieur du territoire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Les débouchés sont aussi à l’extérieur du territoire</a:t>
            </a:r>
          </a:p>
          <a:p>
            <a:pPr lvl="0" algn="l"/>
            <a:endParaRPr lang="fr-FR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 algn="l"/>
            <a:endParaRPr lang="fr-FR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85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7544" y="1196752"/>
            <a:ext cx="7772400" cy="1470025"/>
          </a:xfrm>
        </p:spPr>
        <p:txBody>
          <a:bodyPr>
            <a:normAutofit fontScale="90000"/>
          </a:bodyPr>
          <a:lstStyle/>
          <a:p>
            <a:pPr lvl="0" algn="l"/>
            <a:r>
              <a:rPr lang="fr-FR" sz="9600" b="1" dirty="0"/>
              <a:t/>
            </a:r>
            <a:br>
              <a:rPr lang="fr-FR" sz="9600" b="1" dirty="0"/>
            </a:b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67544" y="692696"/>
            <a:ext cx="8064896" cy="5400600"/>
          </a:xfrm>
        </p:spPr>
        <p:txBody>
          <a:bodyPr>
            <a:normAutofit fontScale="92500" lnSpcReduction="20000"/>
          </a:bodyPr>
          <a:lstStyle/>
          <a:p>
            <a:r>
              <a:rPr lang="fr-FR" dirty="0">
                <a:solidFill>
                  <a:schemeClr val="tx1"/>
                </a:solidFill>
              </a:rPr>
              <a:t>Co-construire un mode de développement plus durable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</a:t>
            </a:r>
            <a:r>
              <a:rPr lang="fr-FR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endParaRPr lang="fr-FR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 </a:t>
            </a:r>
            <a:r>
              <a:rPr lang="fr-FR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nouvelles formes d’entrepreneuriat  </a:t>
            </a:r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innovant, </a:t>
            </a:r>
            <a:r>
              <a:rPr lang="fr-FR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multi-acteurs et </a:t>
            </a:r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multi-partenariaux </a:t>
            </a:r>
            <a:r>
              <a:rPr lang="fr-FR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pour répondre aux enjeux d’un développement plus durable </a:t>
            </a:r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et qui permettent de:</a:t>
            </a:r>
            <a:r>
              <a:rPr lang="fr-FR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fr-FR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fr-FR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lvl="0" indent="-457200" algn="l">
              <a:buFont typeface="+mj-lt"/>
              <a:buAutoNum type="arabicPeriod"/>
            </a:pPr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Assurer la transition énergétique et </a:t>
            </a:r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écologique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fr-FR" sz="24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Stimuler </a:t>
            </a:r>
            <a:r>
              <a:rPr lang="fr-FR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et relocaliser les filières économiques au niveau </a:t>
            </a:r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local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fr-FR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Assurer une meilleure répartition de la </a:t>
            </a:r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valeur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fr-FR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Assurer un mode de développement plus </a:t>
            </a:r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inclusif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Répondre à des besoins non satisfaits par le marché</a:t>
            </a:r>
            <a:br>
              <a:rPr lang="fr-FR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fr-FR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fr-FR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fr-FR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fr-FR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fr-FR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fr-FR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fr-FR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 algn="l"/>
            <a:endParaRPr lang="fr-FR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52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1000</TotalTime>
  <Words>79</Words>
  <Application>Microsoft Office PowerPoint</Application>
  <PresentationFormat>Affichage à l'écran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7</vt:i4>
      </vt:variant>
    </vt:vector>
  </HeadingPairs>
  <TitlesOfParts>
    <vt:vector size="9" baseType="lpstr">
      <vt:lpstr>Thème Office</vt:lpstr>
      <vt:lpstr>1_Thème Office</vt:lpstr>
      <vt:lpstr>Comment renouveler les modes d’intervention en faveur du développement économique territorial?  </vt:lpstr>
      <vt:lpstr> </vt:lpstr>
      <vt:lpstr> </vt:lpstr>
      <vt:lpstr> </vt:lpstr>
      <vt:lpstr> </vt:lpstr>
      <vt:lpstr> </vt:lpstr>
      <vt:lpstr> </vt:lpstr>
    </vt:vector>
  </TitlesOfParts>
  <Company>ICDC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Bidault, Nathalie</dc:creator>
  <cp:lastModifiedBy>Baudet, Sylvain</cp:lastModifiedBy>
  <cp:revision>44</cp:revision>
  <cp:lastPrinted>2016-01-14T08:32:35Z</cp:lastPrinted>
  <dcterms:created xsi:type="dcterms:W3CDTF">2014-10-21T09:17:10Z</dcterms:created>
  <dcterms:modified xsi:type="dcterms:W3CDTF">2016-03-16T09:53:17Z</dcterms:modified>
</cp:coreProperties>
</file>